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6" r:id="rId6"/>
    <p:sldId id="260" r:id="rId7"/>
    <p:sldId id="261" r:id="rId8"/>
    <p:sldId id="262" r:id="rId9"/>
    <p:sldId id="274" r:id="rId10"/>
    <p:sldId id="273" r:id="rId11"/>
    <p:sldId id="272" r:id="rId12"/>
    <p:sldId id="270" r:id="rId13"/>
    <p:sldId id="271" r:id="rId14"/>
    <p:sldId id="267" r:id="rId15"/>
    <p:sldId id="276" r:id="rId16"/>
    <p:sldId id="277" r:id="rId17"/>
    <p:sldId id="278" r:id="rId18"/>
    <p:sldId id="264" r:id="rId19"/>
    <p:sldId id="275" r:id="rId20"/>
    <p:sldId id="265" r:id="rId21"/>
    <p:sldId id="279"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180"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BC8F96-A439-48C5-92A0-FBABD3A6FB0B}"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45ED7E-D947-4D11-AB13-DFED69C386C9}" type="slidenum">
              <a:rPr lang="en-US" smtClean="0"/>
              <a:t>‹#›</a:t>
            </a:fld>
            <a:endParaRPr lang="en-US"/>
          </a:p>
        </p:txBody>
      </p:sp>
    </p:spTree>
    <p:extLst>
      <p:ext uri="{BB962C8B-B14F-4D97-AF65-F5344CB8AC3E}">
        <p14:creationId xmlns:p14="http://schemas.microsoft.com/office/powerpoint/2010/main" val="1870116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C8F96-A439-48C5-92A0-FBABD3A6FB0B}"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45ED7E-D947-4D11-AB13-DFED69C386C9}" type="slidenum">
              <a:rPr lang="en-US" smtClean="0"/>
              <a:t>‹#›</a:t>
            </a:fld>
            <a:endParaRPr lang="en-US"/>
          </a:p>
        </p:txBody>
      </p:sp>
    </p:spTree>
    <p:extLst>
      <p:ext uri="{BB962C8B-B14F-4D97-AF65-F5344CB8AC3E}">
        <p14:creationId xmlns:p14="http://schemas.microsoft.com/office/powerpoint/2010/main" val="252619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C8F96-A439-48C5-92A0-FBABD3A6FB0B}"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45ED7E-D947-4D11-AB13-DFED69C386C9}" type="slidenum">
              <a:rPr lang="en-US" smtClean="0"/>
              <a:t>‹#›</a:t>
            </a:fld>
            <a:endParaRPr lang="en-US"/>
          </a:p>
        </p:txBody>
      </p:sp>
    </p:spTree>
    <p:extLst>
      <p:ext uri="{BB962C8B-B14F-4D97-AF65-F5344CB8AC3E}">
        <p14:creationId xmlns:p14="http://schemas.microsoft.com/office/powerpoint/2010/main" val="323842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C8F96-A439-48C5-92A0-FBABD3A6FB0B}"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45ED7E-D947-4D11-AB13-DFED69C386C9}" type="slidenum">
              <a:rPr lang="en-US" smtClean="0"/>
              <a:t>‹#›</a:t>
            </a:fld>
            <a:endParaRPr lang="en-US"/>
          </a:p>
        </p:txBody>
      </p:sp>
    </p:spTree>
    <p:extLst>
      <p:ext uri="{BB962C8B-B14F-4D97-AF65-F5344CB8AC3E}">
        <p14:creationId xmlns:p14="http://schemas.microsoft.com/office/powerpoint/2010/main" val="3854088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BBC8F96-A439-48C5-92A0-FBABD3A6FB0B}" type="datetimeFigureOut">
              <a:rPr lang="en-US" smtClean="0"/>
              <a:t>4/9/2017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45ED7E-D947-4D11-AB13-DFED69C386C9}" type="slidenum">
              <a:rPr lang="en-US" smtClean="0"/>
              <a:t>‹#›</a:t>
            </a:fld>
            <a:endParaRPr lang="en-US"/>
          </a:p>
        </p:txBody>
      </p:sp>
    </p:spTree>
    <p:extLst>
      <p:ext uri="{BB962C8B-B14F-4D97-AF65-F5344CB8AC3E}">
        <p14:creationId xmlns:p14="http://schemas.microsoft.com/office/powerpoint/2010/main" val="55301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BC8F96-A439-48C5-92A0-FBABD3A6FB0B}" type="datetimeFigureOut">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45ED7E-D947-4D11-AB13-DFED69C386C9}" type="slidenum">
              <a:rPr lang="en-US" smtClean="0"/>
              <a:t>‹#›</a:t>
            </a:fld>
            <a:endParaRPr lang="en-US"/>
          </a:p>
        </p:txBody>
      </p:sp>
    </p:spTree>
    <p:extLst>
      <p:ext uri="{BB962C8B-B14F-4D97-AF65-F5344CB8AC3E}">
        <p14:creationId xmlns:p14="http://schemas.microsoft.com/office/powerpoint/2010/main" val="297531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BC8F96-A439-48C5-92A0-FBABD3A6FB0B}" type="datetimeFigureOut">
              <a:rPr lang="en-US" smtClean="0"/>
              <a:t>4/9/2017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45ED7E-D947-4D11-AB13-DFED69C386C9}" type="slidenum">
              <a:rPr lang="en-US" smtClean="0"/>
              <a:t>‹#›</a:t>
            </a:fld>
            <a:endParaRPr lang="en-US"/>
          </a:p>
        </p:txBody>
      </p:sp>
    </p:spTree>
    <p:extLst>
      <p:ext uri="{BB962C8B-B14F-4D97-AF65-F5344CB8AC3E}">
        <p14:creationId xmlns:p14="http://schemas.microsoft.com/office/powerpoint/2010/main" val="1276136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BC8F96-A439-48C5-92A0-FBABD3A6FB0B}" type="datetimeFigureOut">
              <a:rPr lang="en-US" smtClean="0"/>
              <a:t>4/9/2017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45ED7E-D947-4D11-AB13-DFED69C386C9}" type="slidenum">
              <a:rPr lang="en-US" smtClean="0"/>
              <a:t>‹#›</a:t>
            </a:fld>
            <a:endParaRPr lang="en-US"/>
          </a:p>
        </p:txBody>
      </p:sp>
    </p:spTree>
    <p:extLst>
      <p:ext uri="{BB962C8B-B14F-4D97-AF65-F5344CB8AC3E}">
        <p14:creationId xmlns:p14="http://schemas.microsoft.com/office/powerpoint/2010/main" val="807410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BC8F96-A439-48C5-92A0-FBABD3A6FB0B}" type="datetimeFigureOut">
              <a:rPr lang="en-US" smtClean="0"/>
              <a:t>4/9/2017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45ED7E-D947-4D11-AB13-DFED69C386C9}" type="slidenum">
              <a:rPr lang="en-US" smtClean="0"/>
              <a:t>‹#›</a:t>
            </a:fld>
            <a:endParaRPr lang="en-US"/>
          </a:p>
        </p:txBody>
      </p:sp>
    </p:spTree>
    <p:extLst>
      <p:ext uri="{BB962C8B-B14F-4D97-AF65-F5344CB8AC3E}">
        <p14:creationId xmlns:p14="http://schemas.microsoft.com/office/powerpoint/2010/main" val="368861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BBC8F96-A439-48C5-92A0-FBABD3A6FB0B}" type="datetimeFigureOut">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45ED7E-D947-4D11-AB13-DFED69C386C9}" type="slidenum">
              <a:rPr lang="en-US" smtClean="0"/>
              <a:t>‹#›</a:t>
            </a:fld>
            <a:endParaRPr lang="en-US"/>
          </a:p>
        </p:txBody>
      </p:sp>
    </p:spTree>
    <p:extLst>
      <p:ext uri="{BB962C8B-B14F-4D97-AF65-F5344CB8AC3E}">
        <p14:creationId xmlns:p14="http://schemas.microsoft.com/office/powerpoint/2010/main" val="2800538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BBC8F96-A439-48C5-92A0-FBABD3A6FB0B}" type="datetimeFigureOut">
              <a:rPr lang="en-US" smtClean="0"/>
              <a:t>4/9/2017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45ED7E-D947-4D11-AB13-DFED69C386C9}" type="slidenum">
              <a:rPr lang="en-US" smtClean="0"/>
              <a:t>‹#›</a:t>
            </a:fld>
            <a:endParaRPr lang="en-US"/>
          </a:p>
        </p:txBody>
      </p:sp>
    </p:spTree>
    <p:extLst>
      <p:ext uri="{BB962C8B-B14F-4D97-AF65-F5344CB8AC3E}">
        <p14:creationId xmlns:p14="http://schemas.microsoft.com/office/powerpoint/2010/main" val="1392098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C8F96-A439-48C5-92A0-FBABD3A6FB0B}" type="datetimeFigureOut">
              <a:rPr lang="en-US" smtClean="0"/>
              <a:t>4/9/2017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5ED7E-D947-4D11-AB13-DFED69C386C9}" type="slidenum">
              <a:rPr lang="en-US" smtClean="0"/>
              <a:t>‹#›</a:t>
            </a:fld>
            <a:endParaRPr lang="en-US"/>
          </a:p>
        </p:txBody>
      </p:sp>
    </p:spTree>
    <p:extLst>
      <p:ext uri="{BB962C8B-B14F-4D97-AF65-F5344CB8AC3E}">
        <p14:creationId xmlns:p14="http://schemas.microsoft.com/office/powerpoint/2010/main" val="2852257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7829" y="322217"/>
            <a:ext cx="9144000" cy="1881052"/>
          </a:xfrm>
        </p:spPr>
        <p:txBody>
          <a:bodyPr>
            <a:normAutofit/>
          </a:bodyPr>
          <a:lstStyle/>
          <a:p>
            <a:r>
              <a:rPr lang="en-US" sz="4400" b="1" dirty="0">
                <a:latin typeface="Arial" panose="020B0604020202020204" pitchFamily="34" charset="0"/>
                <a:cs typeface="Arial" panose="020B0604020202020204" pitchFamily="34" charset="0"/>
              </a:rPr>
              <a:t>Three Tier Home </a:t>
            </a:r>
            <a:r>
              <a:rPr lang="en-US" sz="4400" b="1" dirty="0" smtClean="0">
                <a:latin typeface="Arial" panose="020B0604020202020204" pitchFamily="34" charset="0"/>
                <a:cs typeface="Arial" panose="020B0604020202020204" pitchFamily="34" charset="0"/>
              </a:rPr>
              <a:t>Security System</a:t>
            </a:r>
            <a:r>
              <a:rPr lang="en-US" sz="4400" b="1" dirty="0">
                <a:latin typeface="Arial" panose="020B0604020202020204" pitchFamily="34" charset="0"/>
                <a:cs typeface="Arial" panose="020B0604020202020204" pitchFamily="34" charset="0"/>
              </a:rPr>
              <a:t/>
            </a:r>
            <a:br>
              <a:rPr lang="en-US" sz="4400" b="1" dirty="0">
                <a:latin typeface="Arial" panose="020B0604020202020204" pitchFamily="34" charset="0"/>
                <a:cs typeface="Arial" panose="020B0604020202020204" pitchFamily="34" charset="0"/>
              </a:rPr>
            </a:br>
            <a:r>
              <a:rPr lang="en-US" sz="4400" b="1" dirty="0">
                <a:latin typeface="Arial" panose="020B0604020202020204" pitchFamily="34" charset="0"/>
                <a:cs typeface="Arial" panose="020B0604020202020204" pitchFamily="34" charset="0"/>
              </a:rPr>
              <a:t>Using GSM Technology</a:t>
            </a:r>
            <a:endParaRPr lang="en-US" sz="4400" dirty="0"/>
          </a:p>
        </p:txBody>
      </p:sp>
      <p:sp>
        <p:nvSpPr>
          <p:cNvPr id="3" name="Subtitle 2"/>
          <p:cNvSpPr>
            <a:spLocks noGrp="1"/>
          </p:cNvSpPr>
          <p:nvPr>
            <p:ph type="subTitle" idx="1"/>
          </p:nvPr>
        </p:nvSpPr>
        <p:spPr>
          <a:xfrm>
            <a:off x="126670" y="3782939"/>
            <a:ext cx="12065330" cy="2038741"/>
          </a:xfrm>
        </p:spPr>
        <p:txBody>
          <a:bodyPr>
            <a:normAutofit/>
          </a:bodyPr>
          <a:lstStyle/>
          <a:p>
            <a:pPr algn="l"/>
            <a:r>
              <a:rPr lang="en-US" b="1" dirty="0" smtClean="0"/>
              <a:t>       STUDENTS:</a:t>
            </a:r>
            <a:r>
              <a:rPr lang="en-US" dirty="0" smtClean="0"/>
              <a:t>                                                                                                         </a:t>
            </a:r>
            <a:r>
              <a:rPr lang="en-US" b="1" dirty="0" smtClean="0"/>
              <a:t>PROJECT GUIDE: </a:t>
            </a:r>
          </a:p>
          <a:p>
            <a:pPr algn="l"/>
            <a:r>
              <a:rPr lang="en-US" dirty="0" smtClean="0"/>
              <a:t>       AKSHAI.K.P – 3114106104005                                                                        MRS.B.YASOTHA </a:t>
            </a:r>
            <a:endParaRPr lang="en-US" dirty="0"/>
          </a:p>
          <a:p>
            <a:pPr algn="l"/>
            <a:r>
              <a:rPr lang="en-US" dirty="0" smtClean="0"/>
              <a:t>       DHARANENDIRAN.C – 3114106104020		                                                        AP/CSE</a:t>
            </a:r>
          </a:p>
          <a:p>
            <a:pPr algn="l"/>
            <a:r>
              <a:rPr lang="en-US" dirty="0" smtClean="0"/>
              <a:t>       MANOJ.S.H- 3114106104053</a:t>
            </a:r>
          </a:p>
        </p:txBody>
      </p:sp>
    </p:spTree>
    <p:extLst>
      <p:ext uri="{BB962C8B-B14F-4D97-AF65-F5344CB8AC3E}">
        <p14:creationId xmlns:p14="http://schemas.microsoft.com/office/powerpoint/2010/main" val="1150862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6325" y="494582"/>
            <a:ext cx="10515600" cy="5468625"/>
          </a:xfrm>
        </p:spPr>
        <p:txBody>
          <a:bodyPr>
            <a:normAutofit/>
          </a:bodyPr>
          <a:lstStyle/>
          <a:p>
            <a:pPr marL="0" indent="0">
              <a:buNone/>
            </a:pPr>
            <a:r>
              <a:rPr lang="en-US" sz="4400" b="1" u="sng" dirty="0" smtClean="0"/>
              <a:t>MODULES:</a:t>
            </a:r>
            <a:endParaRPr lang="en-US" sz="4800" b="1" u="sng" dirty="0" smtClean="0"/>
          </a:p>
          <a:p>
            <a:r>
              <a:rPr lang="en-US" sz="3600" dirty="0" smtClean="0"/>
              <a:t>RFID </a:t>
            </a:r>
          </a:p>
          <a:p>
            <a:r>
              <a:rPr lang="en-US" sz="3600" dirty="0" smtClean="0"/>
              <a:t>SERVO MOTORS</a:t>
            </a:r>
            <a:endParaRPr lang="en-US" sz="3600" dirty="0"/>
          </a:p>
          <a:p>
            <a:r>
              <a:rPr lang="en-US" sz="3600" dirty="0"/>
              <a:t>IR </a:t>
            </a:r>
            <a:r>
              <a:rPr lang="en-US" sz="3600" dirty="0" smtClean="0"/>
              <a:t>CAMERA</a:t>
            </a:r>
          </a:p>
          <a:p>
            <a:r>
              <a:rPr lang="en-US" sz="3600" dirty="0" smtClean="0"/>
              <a:t>GAS SENSOR</a:t>
            </a:r>
          </a:p>
          <a:p>
            <a:r>
              <a:rPr lang="en-US" sz="3600" dirty="0" smtClean="0"/>
              <a:t>MQ 3</a:t>
            </a:r>
            <a:endParaRPr lang="en-US" sz="4000" dirty="0" smtClean="0"/>
          </a:p>
        </p:txBody>
      </p:sp>
    </p:spTree>
    <p:extLst>
      <p:ext uri="{BB962C8B-B14F-4D97-AF65-F5344CB8AC3E}">
        <p14:creationId xmlns:p14="http://schemas.microsoft.com/office/powerpoint/2010/main" val="5227752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8048" y="730921"/>
            <a:ext cx="10515600" cy="5270634"/>
          </a:xfrm>
        </p:spPr>
        <p:txBody>
          <a:bodyPr>
            <a:normAutofit/>
          </a:bodyPr>
          <a:lstStyle/>
          <a:p>
            <a:pPr marL="0" indent="0">
              <a:buNone/>
            </a:pPr>
            <a:r>
              <a:rPr lang="en-US" sz="4800" b="1" u="sng" dirty="0"/>
              <a:t>RFID &amp;</a:t>
            </a:r>
            <a:r>
              <a:rPr lang="en-US" sz="4800" b="1" u="sng" dirty="0" smtClean="0"/>
              <a:t> </a:t>
            </a:r>
            <a:r>
              <a:rPr lang="en-US" sz="4800" b="1" u="sng" dirty="0"/>
              <a:t>SERVO MOTORS</a:t>
            </a:r>
            <a:r>
              <a:rPr lang="en-US" sz="4800" u="sng" dirty="0"/>
              <a:t>:</a:t>
            </a:r>
          </a:p>
          <a:p>
            <a:endParaRPr lang="en-US" sz="4400" dirty="0"/>
          </a:p>
          <a:p>
            <a:r>
              <a:rPr lang="en-US" dirty="0"/>
              <a:t>RFID module authenticates guests and administrators</a:t>
            </a:r>
            <a:r>
              <a:rPr lang="en-US" dirty="0" smtClean="0"/>
              <a:t>.</a:t>
            </a:r>
          </a:p>
          <a:p>
            <a:endParaRPr lang="en-US" dirty="0"/>
          </a:p>
          <a:p>
            <a:r>
              <a:rPr lang="en-US" dirty="0"/>
              <a:t>RFID tags serves as a key to authenticate the administrator and guests</a:t>
            </a:r>
            <a:r>
              <a:rPr lang="en-US" dirty="0" smtClean="0"/>
              <a:t>.</a:t>
            </a:r>
          </a:p>
          <a:p>
            <a:endParaRPr lang="en-US" dirty="0"/>
          </a:p>
          <a:p>
            <a:r>
              <a:rPr lang="en-US" dirty="0"/>
              <a:t>Servo motors are used to drive automatic door lock and spray cans. </a:t>
            </a:r>
          </a:p>
          <a:p>
            <a:pPr marL="0" indent="0">
              <a:buNone/>
            </a:pPr>
            <a:endParaRPr lang="en-US" sz="4000" dirty="0"/>
          </a:p>
        </p:txBody>
      </p:sp>
    </p:spTree>
    <p:extLst>
      <p:ext uri="{BB962C8B-B14F-4D97-AF65-F5344CB8AC3E}">
        <p14:creationId xmlns:p14="http://schemas.microsoft.com/office/powerpoint/2010/main" val="18108005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08338"/>
            <a:ext cx="10515600" cy="5468625"/>
          </a:xfrm>
        </p:spPr>
        <p:txBody>
          <a:bodyPr>
            <a:normAutofit/>
          </a:bodyPr>
          <a:lstStyle/>
          <a:p>
            <a:pPr marL="0" indent="0">
              <a:buNone/>
            </a:pPr>
            <a:r>
              <a:rPr lang="en-US" sz="4800" b="1" u="sng" dirty="0" smtClean="0"/>
              <a:t>GSM MOBILE AND IR CAMERA:</a:t>
            </a:r>
          </a:p>
          <a:p>
            <a:endParaRPr lang="en-US" sz="3600" u="sng" dirty="0"/>
          </a:p>
          <a:p>
            <a:r>
              <a:rPr lang="en-US" dirty="0" smtClean="0"/>
              <a:t>GSM mobile sends various alert messages to the user.</a:t>
            </a:r>
          </a:p>
          <a:p>
            <a:endParaRPr lang="en-US" dirty="0" smtClean="0"/>
          </a:p>
          <a:p>
            <a:r>
              <a:rPr lang="en-US" dirty="0" smtClean="0"/>
              <a:t>IR Camera is used for surveillance purpose.</a:t>
            </a:r>
          </a:p>
          <a:p>
            <a:endParaRPr lang="en-US" dirty="0" smtClean="0"/>
          </a:p>
          <a:p>
            <a:r>
              <a:rPr lang="en-US" dirty="0" smtClean="0"/>
              <a:t>IR Camera can record video even in the absence of light.</a:t>
            </a:r>
          </a:p>
          <a:p>
            <a:endParaRPr lang="en-US" dirty="0" smtClean="0"/>
          </a:p>
          <a:p>
            <a:r>
              <a:rPr lang="en-US" dirty="0" smtClean="0"/>
              <a:t>It can be used for recording and live streaming of videos and to take snapshots.</a:t>
            </a:r>
          </a:p>
          <a:p>
            <a:endParaRPr lang="en-US" sz="3600" u="sng" dirty="0"/>
          </a:p>
        </p:txBody>
      </p:sp>
    </p:spTree>
    <p:extLst>
      <p:ext uri="{BB962C8B-B14F-4D97-AF65-F5344CB8AC3E}">
        <p14:creationId xmlns:p14="http://schemas.microsoft.com/office/powerpoint/2010/main" val="22380022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4096"/>
            <a:ext cx="10515600" cy="5442867"/>
          </a:xfrm>
        </p:spPr>
        <p:txBody>
          <a:bodyPr/>
          <a:lstStyle/>
          <a:p>
            <a:pPr marL="0" indent="0">
              <a:buNone/>
            </a:pPr>
            <a:r>
              <a:rPr lang="en-US" sz="4800" b="1" u="sng" dirty="0" smtClean="0"/>
              <a:t>MQ3 AND GAS SENSOR:</a:t>
            </a:r>
          </a:p>
          <a:p>
            <a:endParaRPr lang="en-US" sz="3600" dirty="0" smtClean="0"/>
          </a:p>
          <a:p>
            <a:r>
              <a:rPr lang="en-US" dirty="0"/>
              <a:t>Gas sensors measures </a:t>
            </a:r>
            <a:r>
              <a:rPr lang="en-US" dirty="0" smtClean="0"/>
              <a:t>the temperature and humidity of its context.</a:t>
            </a:r>
          </a:p>
          <a:p>
            <a:endParaRPr lang="en-US" dirty="0" smtClean="0"/>
          </a:p>
          <a:p>
            <a:r>
              <a:rPr lang="en-US" dirty="0" smtClean="0"/>
              <a:t>Gas sensors are also used to detect LPG leakage in the house. </a:t>
            </a:r>
          </a:p>
          <a:p>
            <a:endParaRPr lang="en-US" dirty="0" smtClean="0"/>
          </a:p>
          <a:p>
            <a:r>
              <a:rPr lang="en-US" dirty="0" smtClean="0"/>
              <a:t>MQ3 is used to measure and validate the human odor value.</a:t>
            </a:r>
            <a:endParaRPr lang="en-US" sz="3600" dirty="0"/>
          </a:p>
        </p:txBody>
      </p:sp>
    </p:spTree>
    <p:extLst>
      <p:ext uri="{BB962C8B-B14F-4D97-AF65-F5344CB8AC3E}">
        <p14:creationId xmlns:p14="http://schemas.microsoft.com/office/powerpoint/2010/main" val="534406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574" y="0"/>
            <a:ext cx="10515600" cy="1325563"/>
          </a:xfrm>
        </p:spPr>
        <p:txBody>
          <a:bodyPr/>
          <a:lstStyle/>
          <a:p>
            <a:r>
              <a:rPr lang="en-US" b="1" u="sng" dirty="0" smtClean="0">
                <a:latin typeface="+mn-lt"/>
              </a:rPr>
              <a:t>OVERVIEW OF THE PROJECT</a:t>
            </a:r>
            <a:endParaRPr lang="en-US" b="1" u="sng" dirty="0">
              <a:latin typeface="+mn-lt"/>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5602" y="1037480"/>
            <a:ext cx="10485338" cy="5721373"/>
          </a:xfrm>
        </p:spPr>
      </p:pic>
    </p:spTree>
    <p:extLst>
      <p:ext uri="{BB962C8B-B14F-4D97-AF65-F5344CB8AC3E}">
        <p14:creationId xmlns:p14="http://schemas.microsoft.com/office/powerpoint/2010/main" val="29200878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7624"/>
            <a:ext cx="10515600" cy="1325563"/>
          </a:xfrm>
        </p:spPr>
        <p:txBody>
          <a:bodyPr/>
          <a:lstStyle/>
          <a:p>
            <a:r>
              <a:rPr lang="en-US" b="1" u="sng" dirty="0" smtClean="0">
                <a:latin typeface="+mn-lt"/>
              </a:rPr>
              <a:t>SCREENSHOTS</a:t>
            </a:r>
            <a:endParaRPr lang="en-US" b="1" u="sng" dirty="0">
              <a:latin typeface="+mn-lt"/>
            </a:endParaRPr>
          </a:p>
        </p:txBody>
      </p:sp>
      <p:pic>
        <p:nvPicPr>
          <p:cNvPr id="7" name="Content Placeholder 6"/>
          <p:cNvPicPr>
            <a:picLocks noGrp="1" noChangeAspect="1"/>
          </p:cNvPicPr>
          <p:nvPr>
            <p:ph idx="1"/>
          </p:nvPr>
        </p:nvPicPr>
        <p:blipFill>
          <a:blip r:embed="rId2"/>
          <a:stretch>
            <a:fillRect/>
          </a:stretch>
        </p:blipFill>
        <p:spPr>
          <a:xfrm>
            <a:off x="4615810" y="2253108"/>
            <a:ext cx="2960379" cy="4351338"/>
          </a:xfrm>
          <a:prstGeom prst="rect">
            <a:avLst/>
          </a:prstGeom>
        </p:spPr>
      </p:pic>
      <p:pic>
        <p:nvPicPr>
          <p:cNvPr id="8" name="Picture 7"/>
          <p:cNvPicPr>
            <a:picLocks noChangeAspect="1"/>
          </p:cNvPicPr>
          <p:nvPr/>
        </p:nvPicPr>
        <p:blipFill>
          <a:blip r:embed="rId3"/>
          <a:stretch>
            <a:fillRect/>
          </a:stretch>
        </p:blipFill>
        <p:spPr>
          <a:xfrm>
            <a:off x="285008" y="2234217"/>
            <a:ext cx="3158002" cy="4334632"/>
          </a:xfrm>
          <a:prstGeom prst="rect">
            <a:avLst/>
          </a:prstGeom>
        </p:spPr>
      </p:pic>
      <p:pic>
        <p:nvPicPr>
          <p:cNvPr id="11" name="Picture 10" descr="C:\Users\proto\Desktop\Screenshots\Screenshot_2017-04-04-08-58-02-137095348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67998" y="2234217"/>
            <a:ext cx="2857500" cy="4389120"/>
          </a:xfrm>
          <a:prstGeom prst="rect">
            <a:avLst/>
          </a:prstGeom>
          <a:noFill/>
          <a:ln>
            <a:noFill/>
          </a:ln>
        </p:spPr>
      </p:pic>
      <p:sp>
        <p:nvSpPr>
          <p:cNvPr id="9" name="TextBox 8"/>
          <p:cNvSpPr txBox="1"/>
          <p:nvPr/>
        </p:nvSpPr>
        <p:spPr>
          <a:xfrm>
            <a:off x="0" y="1332734"/>
            <a:ext cx="3610099" cy="1200329"/>
          </a:xfrm>
          <a:prstGeom prst="rect">
            <a:avLst/>
          </a:prstGeom>
          <a:noFill/>
        </p:spPr>
        <p:txBody>
          <a:bodyPr wrap="square" rtlCol="0">
            <a:spAutoFit/>
          </a:bodyPr>
          <a:lstStyle/>
          <a:p>
            <a:pPr marL="342900" indent="-342900">
              <a:buAutoNum type="arabicPeriod"/>
            </a:pPr>
            <a:r>
              <a:rPr lang="en-US" b="1" dirty="0" smtClean="0"/>
              <a:t>Registration</a:t>
            </a:r>
          </a:p>
          <a:p>
            <a:pPr algn="ctr"/>
            <a:r>
              <a:rPr lang="en-US" dirty="0"/>
              <a:t>The initial registration procedure is shown.</a:t>
            </a:r>
          </a:p>
          <a:p>
            <a:pPr marL="342900" indent="-342900">
              <a:buAutoNum type="arabicPeriod"/>
            </a:pPr>
            <a:endParaRPr lang="en-US" dirty="0"/>
          </a:p>
        </p:txBody>
      </p:sp>
      <p:sp>
        <p:nvSpPr>
          <p:cNvPr id="10" name="TextBox 9"/>
          <p:cNvSpPr txBox="1"/>
          <p:nvPr/>
        </p:nvSpPr>
        <p:spPr>
          <a:xfrm>
            <a:off x="4168239" y="1332734"/>
            <a:ext cx="3621974" cy="923330"/>
          </a:xfrm>
          <a:prstGeom prst="rect">
            <a:avLst/>
          </a:prstGeom>
          <a:noFill/>
        </p:spPr>
        <p:txBody>
          <a:bodyPr wrap="square" rtlCol="0">
            <a:spAutoFit/>
          </a:bodyPr>
          <a:lstStyle/>
          <a:p>
            <a:r>
              <a:rPr lang="en-US" b="1" dirty="0"/>
              <a:t>2. Login</a:t>
            </a:r>
            <a:endParaRPr lang="en-US" dirty="0"/>
          </a:p>
          <a:p>
            <a:pPr algn="ctr"/>
            <a:r>
              <a:rPr lang="en-US" dirty="0"/>
              <a:t>The login page is displayed. This allows initial login.</a:t>
            </a:r>
          </a:p>
        </p:txBody>
      </p:sp>
      <p:sp>
        <p:nvSpPr>
          <p:cNvPr id="12" name="TextBox 11"/>
          <p:cNvSpPr txBox="1"/>
          <p:nvPr/>
        </p:nvSpPr>
        <p:spPr>
          <a:xfrm>
            <a:off x="8395855" y="1235034"/>
            <a:ext cx="3796145" cy="1200329"/>
          </a:xfrm>
          <a:prstGeom prst="rect">
            <a:avLst/>
          </a:prstGeom>
          <a:noFill/>
        </p:spPr>
        <p:txBody>
          <a:bodyPr wrap="square" rtlCol="0">
            <a:spAutoFit/>
          </a:bodyPr>
          <a:lstStyle/>
          <a:p>
            <a:r>
              <a:rPr lang="en-US" b="1" dirty="0"/>
              <a:t>3. Bluetooth Pairing</a:t>
            </a:r>
            <a:endParaRPr lang="en-US" dirty="0"/>
          </a:p>
          <a:p>
            <a:pPr algn="ctr"/>
            <a:r>
              <a:rPr lang="en-US" dirty="0"/>
              <a:t>This allows a list of devices which pairs with the Bluetooth module.</a:t>
            </a:r>
          </a:p>
          <a:p>
            <a:pPr algn="ctr"/>
            <a:endParaRPr lang="en-US" dirty="0"/>
          </a:p>
        </p:txBody>
      </p:sp>
    </p:spTree>
    <p:extLst>
      <p:ext uri="{BB962C8B-B14F-4D97-AF65-F5344CB8AC3E}">
        <p14:creationId xmlns:p14="http://schemas.microsoft.com/office/powerpoint/2010/main" val="18496418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04995" y="485803"/>
            <a:ext cx="3610099" cy="1200329"/>
          </a:xfrm>
          <a:prstGeom prst="rect">
            <a:avLst/>
          </a:prstGeom>
          <a:noFill/>
        </p:spPr>
        <p:txBody>
          <a:bodyPr wrap="square" rtlCol="0">
            <a:spAutoFit/>
          </a:bodyPr>
          <a:lstStyle/>
          <a:p>
            <a:pPr algn="just"/>
            <a:r>
              <a:rPr lang="en-US" b="1" dirty="0"/>
              <a:t>4. ALERT </a:t>
            </a:r>
            <a:r>
              <a:rPr lang="en-US" b="1" dirty="0" smtClean="0"/>
              <a:t>MESSAGES</a:t>
            </a:r>
          </a:p>
          <a:p>
            <a:pPr algn="just"/>
            <a:r>
              <a:rPr lang="en-US" dirty="0"/>
              <a:t>The initial registration procedure is shown.</a:t>
            </a:r>
          </a:p>
          <a:p>
            <a:pPr marL="342900" indent="-342900" algn="just">
              <a:buAutoNum type="arabicPeriod"/>
            </a:pPr>
            <a:endParaRPr lang="en-US" dirty="0"/>
          </a:p>
        </p:txBody>
      </p:sp>
      <p:sp>
        <p:nvSpPr>
          <p:cNvPr id="12" name="TextBox 11"/>
          <p:cNvSpPr txBox="1"/>
          <p:nvPr/>
        </p:nvSpPr>
        <p:spPr>
          <a:xfrm>
            <a:off x="7716080" y="485803"/>
            <a:ext cx="3796145" cy="1477328"/>
          </a:xfrm>
          <a:prstGeom prst="rect">
            <a:avLst/>
          </a:prstGeom>
          <a:noFill/>
        </p:spPr>
        <p:txBody>
          <a:bodyPr wrap="square" rtlCol="0">
            <a:spAutoFit/>
          </a:bodyPr>
          <a:lstStyle/>
          <a:p>
            <a:pPr algn="just"/>
            <a:r>
              <a:rPr lang="en-US" b="1" dirty="0"/>
              <a:t>5. Guest User Login </a:t>
            </a:r>
            <a:endParaRPr lang="en-US" dirty="0"/>
          </a:p>
          <a:p>
            <a:pPr algn="just"/>
            <a:r>
              <a:rPr lang="en-US" b="1" dirty="0"/>
              <a:t>  </a:t>
            </a:r>
            <a:r>
              <a:rPr lang="en-US" dirty="0" smtClean="0"/>
              <a:t>This </a:t>
            </a:r>
            <a:r>
              <a:rPr lang="en-US" dirty="0"/>
              <a:t>shows what happens when a guest logins and the user receiver’s notification message</a:t>
            </a:r>
            <a:r>
              <a:rPr lang="en-US" dirty="0" smtClean="0"/>
              <a:t>.</a:t>
            </a:r>
            <a:endParaRPr lang="en-US" dirty="0"/>
          </a:p>
          <a:p>
            <a:pPr algn="ctr"/>
            <a:endParaRPr lang="en-US" dirty="0"/>
          </a:p>
        </p:txBody>
      </p:sp>
      <p:pic>
        <p:nvPicPr>
          <p:cNvPr id="13" name="Content Placeholder 12" descr="C:\Users\proto\Desktop\Screenshots\Screenshot_2017-04-04-09-10-28-1267749528.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8026" y="2256064"/>
            <a:ext cx="2818203" cy="4351338"/>
          </a:xfrm>
          <a:prstGeom prst="rect">
            <a:avLst/>
          </a:prstGeom>
          <a:noFill/>
          <a:ln>
            <a:noFill/>
          </a:ln>
        </p:spPr>
      </p:pic>
      <p:pic>
        <p:nvPicPr>
          <p:cNvPr id="14" name="Picture 13" descr="C:\Users\proto\Desktop\Screenshots\Screenshot_2017-04-04-09-11-14-068682918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5063" y="2256064"/>
            <a:ext cx="2788722" cy="4316699"/>
          </a:xfrm>
          <a:prstGeom prst="rect">
            <a:avLst/>
          </a:prstGeom>
          <a:noFill/>
          <a:ln>
            <a:noFill/>
          </a:ln>
        </p:spPr>
      </p:pic>
      <p:pic>
        <p:nvPicPr>
          <p:cNvPr id="4" name="Picture 3"/>
          <p:cNvPicPr>
            <a:picLocks noChangeAspect="1"/>
          </p:cNvPicPr>
          <p:nvPr/>
        </p:nvPicPr>
        <p:blipFill>
          <a:blip r:embed="rId4"/>
          <a:stretch>
            <a:fillRect/>
          </a:stretch>
        </p:blipFill>
        <p:spPr>
          <a:xfrm>
            <a:off x="6571219" y="2176499"/>
            <a:ext cx="2636745" cy="4396264"/>
          </a:xfrm>
          <a:prstGeom prst="rect">
            <a:avLst/>
          </a:prstGeom>
        </p:spPr>
      </p:pic>
      <p:pic>
        <p:nvPicPr>
          <p:cNvPr id="16" name="Picture 15" descr="C:\Users\proto\Desktop\Screenshots\Screenshot_2017-04-04-12-40-02-2060802378.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3977" y="2176499"/>
            <a:ext cx="2432009" cy="4386262"/>
          </a:xfrm>
          <a:prstGeom prst="rect">
            <a:avLst/>
          </a:prstGeom>
          <a:noFill/>
          <a:ln>
            <a:noFill/>
          </a:ln>
        </p:spPr>
      </p:pic>
    </p:spTree>
    <p:extLst>
      <p:ext uri="{BB962C8B-B14F-4D97-AF65-F5344CB8AC3E}">
        <p14:creationId xmlns:p14="http://schemas.microsoft.com/office/powerpoint/2010/main" val="2382697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993"/>
            <a:ext cx="10515600" cy="1325563"/>
          </a:xfrm>
        </p:spPr>
        <p:txBody>
          <a:bodyPr/>
          <a:lstStyle/>
          <a:p>
            <a:r>
              <a:rPr lang="en-US" b="1" u="sng" dirty="0" smtClean="0">
                <a:latin typeface="+mn-lt"/>
              </a:rPr>
              <a:t>FUTURE ENHACEMENT</a:t>
            </a:r>
            <a:endParaRPr lang="en-US" b="1" u="sng" dirty="0">
              <a:latin typeface="+mn-lt"/>
            </a:endParaRPr>
          </a:p>
        </p:txBody>
      </p:sp>
      <p:sp>
        <p:nvSpPr>
          <p:cNvPr id="4" name="Content Placeholder 3"/>
          <p:cNvSpPr>
            <a:spLocks noGrp="1"/>
          </p:cNvSpPr>
          <p:nvPr>
            <p:ph idx="1"/>
          </p:nvPr>
        </p:nvSpPr>
        <p:spPr/>
        <p:txBody>
          <a:bodyPr/>
          <a:lstStyle/>
          <a:p>
            <a:r>
              <a:rPr lang="en-US" dirty="0"/>
              <a:t>Finger vein reader</a:t>
            </a:r>
            <a:endParaRPr lang="en-US" dirty="0" smtClean="0"/>
          </a:p>
          <a:p>
            <a:r>
              <a:rPr lang="en-US" dirty="0" smtClean="0"/>
              <a:t>RFID based key</a:t>
            </a:r>
          </a:p>
          <a:p>
            <a:r>
              <a:rPr lang="en-US" dirty="0" smtClean="0"/>
              <a:t>Baby sitter monitoring </a:t>
            </a:r>
          </a:p>
          <a:p>
            <a:r>
              <a:rPr lang="en-US" dirty="0" smtClean="0"/>
              <a:t>Automated WIFI door lock</a:t>
            </a:r>
          </a:p>
          <a:p>
            <a:r>
              <a:rPr lang="en-US" dirty="0" smtClean="0"/>
              <a:t>Movement based door lock</a:t>
            </a:r>
          </a:p>
          <a:p>
            <a:endParaRPr lang="en-US" dirty="0"/>
          </a:p>
        </p:txBody>
      </p:sp>
    </p:spTree>
    <p:extLst>
      <p:ext uri="{BB962C8B-B14F-4D97-AF65-F5344CB8AC3E}">
        <p14:creationId xmlns:p14="http://schemas.microsoft.com/office/powerpoint/2010/main" val="16687814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0576"/>
            <a:ext cx="10609613" cy="770597"/>
          </a:xfrm>
        </p:spPr>
        <p:txBody>
          <a:bodyPr/>
          <a:lstStyle/>
          <a:p>
            <a:r>
              <a:rPr lang="en-US" b="1" u="sng" dirty="0" smtClean="0">
                <a:latin typeface="+mn-lt"/>
              </a:rPr>
              <a:t>SUMMARY:</a:t>
            </a:r>
            <a:endParaRPr lang="en-US" b="1" u="sng" dirty="0">
              <a:latin typeface="+mn-lt"/>
            </a:endParaRPr>
          </a:p>
        </p:txBody>
      </p:sp>
      <p:sp>
        <p:nvSpPr>
          <p:cNvPr id="3" name="Content Placeholder 2"/>
          <p:cNvSpPr>
            <a:spLocks noGrp="1"/>
          </p:cNvSpPr>
          <p:nvPr>
            <p:ph idx="1"/>
          </p:nvPr>
        </p:nvSpPr>
        <p:spPr>
          <a:xfrm>
            <a:off x="719446" y="578714"/>
            <a:ext cx="10515600" cy="6487104"/>
          </a:xfrm>
        </p:spPr>
        <p:txBody>
          <a:bodyPr>
            <a:noAutofit/>
          </a:bodyPr>
          <a:lstStyle/>
          <a:p>
            <a:pPr algn="just"/>
            <a:r>
              <a:rPr lang="en-IN" dirty="0"/>
              <a:t>This </a:t>
            </a:r>
            <a:r>
              <a:rPr lang="en-IN" dirty="0" smtClean="0"/>
              <a:t>proposed system </a:t>
            </a:r>
            <a:r>
              <a:rPr lang="en-IN" dirty="0"/>
              <a:t>presents design and implementation of a smart home security system based on microcontroller along </a:t>
            </a:r>
            <a:r>
              <a:rPr lang="en-IN" dirty="0" smtClean="0"/>
              <a:t> with </a:t>
            </a:r>
            <a:r>
              <a:rPr lang="en-IN" dirty="0"/>
              <a:t>GSM for user friendly application. The system is intelligent enough to monitor the secure environment. </a:t>
            </a:r>
            <a:endParaRPr lang="en-IN" dirty="0" smtClean="0"/>
          </a:p>
          <a:p>
            <a:pPr algn="just"/>
            <a:r>
              <a:rPr lang="en-IN" dirty="0" smtClean="0"/>
              <a:t>In addition</a:t>
            </a:r>
            <a:r>
              <a:rPr lang="en-IN" dirty="0"/>
              <a:t>, the user is informed about the security breach through GSM network that provides a </a:t>
            </a:r>
            <a:r>
              <a:rPr lang="en-IN" dirty="0" smtClean="0"/>
              <a:t>special opportunity </a:t>
            </a:r>
            <a:r>
              <a:rPr lang="en-IN" dirty="0"/>
              <a:t>whenever the user stays at far away from home. </a:t>
            </a:r>
            <a:endParaRPr lang="en-IN" dirty="0" smtClean="0"/>
          </a:p>
          <a:p>
            <a:pPr algn="just"/>
            <a:r>
              <a:rPr lang="en-IN" dirty="0" smtClean="0"/>
              <a:t>However</a:t>
            </a:r>
            <a:r>
              <a:rPr lang="en-IN" dirty="0"/>
              <a:t>, Android application is the most stunning feature </a:t>
            </a:r>
            <a:r>
              <a:rPr lang="en-IN" dirty="0" smtClean="0"/>
              <a:t> in </a:t>
            </a:r>
            <a:r>
              <a:rPr lang="en-IN" dirty="0"/>
              <a:t>order to control the system through a </a:t>
            </a:r>
            <a:r>
              <a:rPr lang="en-IN" dirty="0" smtClean="0"/>
              <a:t>wireless </a:t>
            </a:r>
            <a:r>
              <a:rPr lang="en-IN" dirty="0"/>
              <a:t>device. </a:t>
            </a:r>
            <a:endParaRPr lang="en-IN" dirty="0" smtClean="0"/>
          </a:p>
          <a:p>
            <a:pPr algn="just"/>
            <a:r>
              <a:rPr lang="en-IN" dirty="0" smtClean="0"/>
              <a:t>Moreover</a:t>
            </a:r>
            <a:r>
              <a:rPr lang="en-IN" dirty="0"/>
              <a:t>, the system provides the reliable operation </a:t>
            </a:r>
            <a:r>
              <a:rPr lang="en-IN" dirty="0" smtClean="0"/>
              <a:t>within </a:t>
            </a:r>
            <a:r>
              <a:rPr lang="en-IN" dirty="0"/>
              <a:t>reasonable cost </a:t>
            </a:r>
            <a:r>
              <a:rPr lang="en-IN" dirty="0" smtClean="0"/>
              <a:t>and </a:t>
            </a:r>
            <a:r>
              <a:rPr lang="en-IN" dirty="0"/>
              <a:t>removes the system complexity. </a:t>
            </a:r>
            <a:endParaRPr lang="en-IN" dirty="0" smtClean="0"/>
          </a:p>
          <a:p>
            <a:pPr algn="just"/>
            <a:r>
              <a:rPr lang="en-IN" dirty="0" smtClean="0"/>
              <a:t>In </a:t>
            </a:r>
            <a:r>
              <a:rPr lang="en-IN" dirty="0"/>
              <a:t>this work, traditional burglar alarm mode, LED </a:t>
            </a:r>
            <a:r>
              <a:rPr lang="en-IN" dirty="0" smtClean="0"/>
              <a:t>lights and </a:t>
            </a:r>
            <a:r>
              <a:rPr lang="en-IN" dirty="0"/>
              <a:t>are the promising features used to ensure reliability. The whole system </a:t>
            </a:r>
            <a:r>
              <a:rPr lang="en-IN" dirty="0" smtClean="0"/>
              <a:t>is </a:t>
            </a:r>
            <a:r>
              <a:rPr lang="en-IN" dirty="0"/>
              <a:t>implemented on a </a:t>
            </a:r>
            <a:r>
              <a:rPr lang="en-IN" dirty="0" smtClean="0"/>
              <a:t>practical </a:t>
            </a:r>
            <a:r>
              <a:rPr lang="en-IN" dirty="0"/>
              <a:t>home </a:t>
            </a:r>
            <a:r>
              <a:rPr lang="en-IN" dirty="0" smtClean="0"/>
              <a:t>security system which requires considerable effort to install it.</a:t>
            </a:r>
          </a:p>
          <a:p>
            <a:endParaRPr lang="en-US" dirty="0"/>
          </a:p>
        </p:txBody>
      </p:sp>
    </p:spTree>
    <p:extLst>
      <p:ext uri="{BB962C8B-B14F-4D97-AF65-F5344CB8AC3E}">
        <p14:creationId xmlns:p14="http://schemas.microsoft.com/office/powerpoint/2010/main" val="2064355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924"/>
            <a:ext cx="10515600" cy="1325563"/>
          </a:xfrm>
        </p:spPr>
        <p:txBody>
          <a:bodyPr/>
          <a:lstStyle/>
          <a:p>
            <a:r>
              <a:rPr lang="en-US" b="1" u="sng" dirty="0" smtClean="0">
                <a:latin typeface="+mn-lt"/>
              </a:rPr>
              <a:t>CONCLUSION:</a:t>
            </a:r>
            <a:endParaRPr lang="en-US" b="1" u="sng" dirty="0">
              <a:latin typeface="+mn-lt"/>
            </a:endParaRPr>
          </a:p>
        </p:txBody>
      </p:sp>
      <p:sp>
        <p:nvSpPr>
          <p:cNvPr id="3" name="Content Placeholder 2"/>
          <p:cNvSpPr>
            <a:spLocks noGrp="1"/>
          </p:cNvSpPr>
          <p:nvPr>
            <p:ph idx="1"/>
          </p:nvPr>
        </p:nvSpPr>
        <p:spPr>
          <a:xfrm>
            <a:off x="838200" y="994352"/>
            <a:ext cx="10515600" cy="5863648"/>
          </a:xfrm>
        </p:spPr>
        <p:txBody>
          <a:bodyPr>
            <a:noAutofit/>
          </a:bodyPr>
          <a:lstStyle/>
          <a:p>
            <a:pPr marL="0" indent="0" algn="just">
              <a:buNone/>
            </a:pPr>
            <a:r>
              <a:rPr lang="en-US" dirty="0"/>
              <a:t>In </a:t>
            </a:r>
            <a:r>
              <a:rPr lang="en-US" dirty="0" smtClean="0"/>
              <a:t>this project, </a:t>
            </a:r>
            <a:r>
              <a:rPr lang="en-US" dirty="0"/>
              <a:t>we propose a dynamic </a:t>
            </a:r>
            <a:r>
              <a:rPr lang="en-IN" dirty="0"/>
              <a:t>proposed system presents design and implementation of a smart home security system based on microcontroller along with GSM for user-friendly application. </a:t>
            </a:r>
            <a:r>
              <a:rPr lang="en-IN" dirty="0" smtClean="0"/>
              <a:t>The </a:t>
            </a:r>
            <a:r>
              <a:rPr lang="en-IN" dirty="0"/>
              <a:t>system is intelligent enough to monitor the secure environment. In addition, the user is informed about the security breach through GSM network that provides a special opportunity whenever the user stays at far away from home. However, Android application is the most stunning feature in order to control the system through a wireless device. Moreover, the system provides the reliable operation within reasonable cost and removes the system complexity. In this work, traditional burglar alarm mode, LED lights and are the promising features used to ensure reliability. The whole system is implemented on a practical home security system, which requires considerable effort to install it. Consequently, the system is also applicable for commercial purposes due to versatile ways of security and controllability.</a:t>
            </a:r>
            <a:endParaRPr lang="en-US" dirty="0"/>
          </a:p>
        </p:txBody>
      </p:sp>
    </p:spTree>
    <p:extLst>
      <p:ext uri="{BB962C8B-B14F-4D97-AF65-F5344CB8AC3E}">
        <p14:creationId xmlns:p14="http://schemas.microsoft.com/office/powerpoint/2010/main" val="35337128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mn-lt"/>
              </a:rPr>
              <a:t>ABSTRACT</a:t>
            </a:r>
            <a:r>
              <a:rPr lang="en-US" dirty="0" smtClean="0"/>
              <a:t>:</a:t>
            </a:r>
            <a:endParaRPr lang="en-US" dirty="0"/>
          </a:p>
        </p:txBody>
      </p:sp>
      <p:sp>
        <p:nvSpPr>
          <p:cNvPr id="3" name="Content Placeholder 2"/>
          <p:cNvSpPr>
            <a:spLocks noGrp="1"/>
          </p:cNvSpPr>
          <p:nvPr>
            <p:ph idx="1"/>
          </p:nvPr>
        </p:nvSpPr>
        <p:spPr>
          <a:xfrm>
            <a:off x="838200" y="1825625"/>
            <a:ext cx="10515600" cy="4664075"/>
          </a:xfrm>
        </p:spPr>
        <p:txBody>
          <a:bodyPr/>
          <a:lstStyle/>
          <a:p>
            <a:pPr algn="just"/>
            <a:r>
              <a:rPr lang="en-US" dirty="0"/>
              <a:t>Security and automation is a </a:t>
            </a:r>
            <a:r>
              <a:rPr lang="en-US" dirty="0" smtClean="0"/>
              <a:t>prime concern </a:t>
            </a:r>
            <a:r>
              <a:rPr lang="en-US" dirty="0"/>
              <a:t>in our day-to-day life</a:t>
            </a:r>
            <a:r>
              <a:rPr lang="en-US" dirty="0" smtClean="0"/>
              <a:t>. Home security system is needed for  convenience and safety. This system invented to keep home safe from intruders and hazardous situations.</a:t>
            </a:r>
            <a:endParaRPr lang="en-IN" dirty="0" smtClean="0"/>
          </a:p>
          <a:p>
            <a:pPr algn="just"/>
            <a:endParaRPr lang="en-IN" dirty="0"/>
          </a:p>
          <a:p>
            <a:pPr algn="just"/>
            <a:r>
              <a:rPr lang="en-IN" dirty="0" smtClean="0"/>
              <a:t>We have proposed the design </a:t>
            </a:r>
            <a:r>
              <a:rPr lang="en-IN" dirty="0"/>
              <a:t>and </a:t>
            </a:r>
            <a:r>
              <a:rPr lang="en-IN" dirty="0" smtClean="0"/>
              <a:t>implementation </a:t>
            </a:r>
            <a:r>
              <a:rPr lang="en-IN" dirty="0"/>
              <a:t>of a microcontroller based home security system with GSM </a:t>
            </a:r>
            <a:r>
              <a:rPr lang="en-IN" dirty="0" smtClean="0"/>
              <a:t>technology.</a:t>
            </a:r>
          </a:p>
          <a:p>
            <a:pPr algn="just"/>
            <a:endParaRPr lang="en-IN" dirty="0" smtClean="0"/>
          </a:p>
          <a:p>
            <a:pPr algn="just"/>
            <a:r>
              <a:rPr lang="en-IN" dirty="0" smtClean="0"/>
              <a:t>The </a:t>
            </a:r>
            <a:r>
              <a:rPr lang="en-IN" dirty="0"/>
              <a:t>designed program is applied </a:t>
            </a:r>
            <a:r>
              <a:rPr lang="en-IN" dirty="0" smtClean="0"/>
              <a:t>in Arduino for </a:t>
            </a:r>
            <a:r>
              <a:rPr lang="en-IN" dirty="0"/>
              <a:t>simulation</a:t>
            </a:r>
            <a:r>
              <a:rPr lang="en-IN" dirty="0" smtClean="0"/>
              <a:t>.</a:t>
            </a:r>
          </a:p>
          <a:p>
            <a:pPr algn="just"/>
            <a:endParaRPr lang="en-IN" dirty="0"/>
          </a:p>
          <a:p>
            <a:pPr algn="just">
              <a:buFont typeface="Wingdings" panose="05000000000000000000" pitchFamily="2" charset="2"/>
              <a:buChar char="Ø"/>
            </a:pPr>
            <a:endParaRPr lang="en-IN" dirty="0"/>
          </a:p>
          <a:p>
            <a:pPr algn="just">
              <a:buFont typeface="Wingdings" panose="05000000000000000000" pitchFamily="2" charset="2"/>
              <a:buChar char="Ø"/>
            </a:pPr>
            <a:endParaRPr lang="en-US" dirty="0" smtClean="0"/>
          </a:p>
        </p:txBody>
      </p:sp>
    </p:spTree>
    <p:extLst>
      <p:ext uri="{BB962C8B-B14F-4D97-AF65-F5344CB8AC3E}">
        <p14:creationId xmlns:p14="http://schemas.microsoft.com/office/powerpoint/2010/main" val="13544480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8757"/>
            <a:ext cx="10515600" cy="1325563"/>
          </a:xfrm>
        </p:spPr>
        <p:txBody>
          <a:bodyPr/>
          <a:lstStyle/>
          <a:p>
            <a:r>
              <a:rPr lang="en-US" u="sng" dirty="0" smtClean="0">
                <a:latin typeface="+mn-lt"/>
              </a:rPr>
              <a:t>REFERENCES:</a:t>
            </a:r>
            <a:endParaRPr lang="en-US" u="sng" dirty="0">
              <a:latin typeface="+mn-lt"/>
            </a:endParaRPr>
          </a:p>
        </p:txBody>
      </p:sp>
      <p:sp>
        <p:nvSpPr>
          <p:cNvPr id="3" name="Content Placeholder 2"/>
          <p:cNvSpPr>
            <a:spLocks noGrp="1"/>
          </p:cNvSpPr>
          <p:nvPr>
            <p:ph idx="1"/>
          </p:nvPr>
        </p:nvSpPr>
        <p:spPr>
          <a:xfrm>
            <a:off x="83127" y="665019"/>
            <a:ext cx="11056917" cy="6192981"/>
          </a:xfrm>
        </p:spPr>
        <p:txBody>
          <a:bodyPr>
            <a:noAutofit/>
          </a:bodyPr>
          <a:lstStyle/>
          <a:p>
            <a:pPr marL="514350" lvl="0" indent="-514350">
              <a:buFont typeface="+mj-lt"/>
              <a:buAutoNum type="arabicPeriod"/>
            </a:pPr>
            <a:r>
              <a:rPr lang="en-US" dirty="0" err="1"/>
              <a:t>Abhishek</a:t>
            </a:r>
            <a:r>
              <a:rPr lang="en-US" dirty="0"/>
              <a:t> S. </a:t>
            </a:r>
            <a:r>
              <a:rPr lang="en-US" dirty="0" err="1"/>
              <a:t>Parab</a:t>
            </a:r>
            <a:r>
              <a:rPr lang="en-US" dirty="0"/>
              <a:t> (2015), ‘Implementation of Home Security System using GSM module and Microcontroller’, International Journal of Computer Science and Information </a:t>
            </a:r>
            <a:r>
              <a:rPr lang="en-US" dirty="0" smtClean="0"/>
              <a:t>Technologies</a:t>
            </a:r>
            <a:r>
              <a:rPr lang="en-US" dirty="0"/>
              <a:t>. </a:t>
            </a:r>
          </a:p>
          <a:p>
            <a:pPr marL="514350" lvl="0" indent="-514350">
              <a:buFont typeface="+mj-lt"/>
              <a:buAutoNum type="arabicPeriod"/>
            </a:pPr>
            <a:r>
              <a:rPr lang="en-US" dirty="0" err="1"/>
              <a:t>Anandan</a:t>
            </a:r>
            <a:r>
              <a:rPr lang="en-US" dirty="0"/>
              <a:t> R, </a:t>
            </a:r>
            <a:r>
              <a:rPr lang="en-US" dirty="0" err="1"/>
              <a:t>Karthik</a:t>
            </a:r>
            <a:r>
              <a:rPr lang="en-US" dirty="0"/>
              <a:t> B, </a:t>
            </a:r>
            <a:r>
              <a:rPr lang="en-US" dirty="0" err="1"/>
              <a:t>Kiran</a:t>
            </a:r>
            <a:r>
              <a:rPr lang="en-US" dirty="0"/>
              <a:t> Kumar </a:t>
            </a:r>
            <a:r>
              <a:rPr lang="en-US" dirty="0" err="1"/>
              <a:t>Dr.T.V.U</a:t>
            </a:r>
            <a:r>
              <a:rPr lang="en-US" dirty="0"/>
              <a:t> (2015), ‘Wireless Home And Industrial Automation Security System Using </a:t>
            </a:r>
            <a:r>
              <a:rPr lang="en-US" dirty="0" err="1"/>
              <a:t>Gsm</a:t>
            </a:r>
            <a:r>
              <a:rPr lang="en-US" dirty="0" smtClean="0"/>
              <a:t>’.</a:t>
            </a:r>
            <a:endParaRPr lang="en-US" dirty="0"/>
          </a:p>
          <a:p>
            <a:pPr marL="514350" lvl="0" indent="-514350">
              <a:buFont typeface="+mj-lt"/>
              <a:buAutoNum type="arabicPeriod"/>
            </a:pPr>
            <a:r>
              <a:rPr lang="en-US" dirty="0" err="1"/>
              <a:t>Chintaiah</a:t>
            </a:r>
            <a:r>
              <a:rPr lang="en-US" dirty="0"/>
              <a:t> N, </a:t>
            </a:r>
            <a:r>
              <a:rPr lang="en-US" dirty="0" err="1"/>
              <a:t>Rajasekhar</a:t>
            </a:r>
            <a:r>
              <a:rPr lang="en-US" dirty="0"/>
              <a:t> K, </a:t>
            </a:r>
            <a:r>
              <a:rPr lang="en-US" dirty="0" err="1"/>
              <a:t>Dhanraj</a:t>
            </a:r>
            <a:r>
              <a:rPr lang="en-US" dirty="0"/>
              <a:t> V (2011), ‘Automated Advanced Industrial and Home Security Using GSM and FPGA’, International Journal of Computer Science and Information </a:t>
            </a:r>
            <a:r>
              <a:rPr lang="en-US" dirty="0" smtClean="0"/>
              <a:t>Technologies</a:t>
            </a:r>
            <a:r>
              <a:rPr lang="en-US" dirty="0"/>
              <a:t>.</a:t>
            </a:r>
          </a:p>
          <a:p>
            <a:pPr marL="514350" lvl="0" indent="-514350">
              <a:buFont typeface="+mj-lt"/>
              <a:buAutoNum type="arabicPeriod"/>
            </a:pPr>
            <a:r>
              <a:rPr lang="en-US" dirty="0" err="1" smtClean="0"/>
              <a:t>Jayashri</a:t>
            </a:r>
            <a:r>
              <a:rPr lang="en-US" dirty="0" smtClean="0"/>
              <a:t> </a:t>
            </a:r>
            <a:r>
              <a:rPr lang="en-US" dirty="0" err="1"/>
              <a:t>Bangali</a:t>
            </a:r>
            <a:r>
              <a:rPr lang="en-US" dirty="0"/>
              <a:t> and </a:t>
            </a:r>
            <a:r>
              <a:rPr lang="en-US" dirty="0" err="1"/>
              <a:t>Arvind</a:t>
            </a:r>
            <a:r>
              <a:rPr lang="en-US" dirty="0"/>
              <a:t> </a:t>
            </a:r>
            <a:r>
              <a:rPr lang="en-US" dirty="0" err="1"/>
              <a:t>Shaligram</a:t>
            </a:r>
            <a:r>
              <a:rPr lang="en-US" dirty="0"/>
              <a:t> (2013), ‘Design and Implementation of Security Systems for Smart Home based on GSM technology’, International Journal of Smart </a:t>
            </a:r>
            <a:r>
              <a:rPr lang="en-US" dirty="0" smtClean="0"/>
              <a:t>Home</a:t>
            </a:r>
            <a:endParaRPr lang="en-US" dirty="0"/>
          </a:p>
          <a:p>
            <a:pPr marL="514350" lvl="0" indent="-514350">
              <a:buFont typeface="+mj-lt"/>
              <a:buAutoNum type="arabicPeriod"/>
            </a:pPr>
            <a:r>
              <a:rPr lang="en-US" dirty="0" err="1"/>
              <a:t>Raqibull</a:t>
            </a:r>
            <a:r>
              <a:rPr lang="en-US" dirty="0"/>
              <a:t> </a:t>
            </a:r>
            <a:r>
              <a:rPr lang="en-US" dirty="0" err="1"/>
              <a:t>Hasan</a:t>
            </a:r>
            <a:r>
              <a:rPr lang="en-US" dirty="0"/>
              <a:t>, Mohammad </a:t>
            </a:r>
            <a:r>
              <a:rPr lang="en-US" dirty="0" err="1"/>
              <a:t>Monirujjaman</a:t>
            </a:r>
            <a:r>
              <a:rPr lang="en-US" dirty="0"/>
              <a:t> Khan, </a:t>
            </a:r>
            <a:r>
              <a:rPr lang="en-US" dirty="0" err="1"/>
              <a:t>Asaduzzaman</a:t>
            </a:r>
            <a:r>
              <a:rPr lang="en-US" dirty="0"/>
              <a:t> </a:t>
            </a:r>
            <a:r>
              <a:rPr lang="en-US" dirty="0" err="1"/>
              <a:t>Ashek</a:t>
            </a:r>
            <a:r>
              <a:rPr lang="en-US" dirty="0"/>
              <a:t>, </a:t>
            </a:r>
            <a:r>
              <a:rPr lang="en-US" dirty="0" err="1"/>
              <a:t>Israt</a:t>
            </a:r>
            <a:r>
              <a:rPr lang="en-US" dirty="0"/>
              <a:t> </a:t>
            </a:r>
            <a:r>
              <a:rPr lang="en-US" dirty="0" err="1"/>
              <a:t>Jahan</a:t>
            </a:r>
            <a:r>
              <a:rPr lang="en-US" dirty="0"/>
              <a:t> </a:t>
            </a:r>
            <a:r>
              <a:rPr lang="en-US" dirty="0" err="1"/>
              <a:t>Rumpa</a:t>
            </a:r>
            <a:r>
              <a:rPr lang="en-US" dirty="0"/>
              <a:t> (2015), ‘Microcontroller Based Home Security System with GSM Technology’, Open Journal of Safety Science and </a:t>
            </a:r>
            <a:r>
              <a:rPr lang="en-US" dirty="0" smtClean="0"/>
              <a:t>Technology</a:t>
            </a:r>
            <a:r>
              <a:rPr lang="en-US" dirty="0"/>
              <a:t>.</a:t>
            </a:r>
          </a:p>
        </p:txBody>
      </p:sp>
    </p:spTree>
    <p:extLst>
      <p:ext uri="{BB962C8B-B14F-4D97-AF65-F5344CB8AC3E}">
        <p14:creationId xmlns:p14="http://schemas.microsoft.com/office/powerpoint/2010/main" val="3083845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Thank you!</a:t>
            </a:r>
            <a:endParaRPr lang="en-US" dirty="0">
              <a:latin typeface="+mn-lt"/>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1987" y="258247"/>
            <a:ext cx="10507812" cy="5920907"/>
          </a:xfrm>
        </p:spPr>
      </p:pic>
    </p:spTree>
    <p:extLst>
      <p:ext uri="{BB962C8B-B14F-4D97-AF65-F5344CB8AC3E}">
        <p14:creationId xmlns:p14="http://schemas.microsoft.com/office/powerpoint/2010/main" val="3261812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Questions?</a:t>
            </a:r>
            <a:endParaRPr lang="en-US" dirty="0">
              <a:latin typeface="+mn-lt"/>
            </a:endParaRPr>
          </a:p>
        </p:txBody>
      </p:sp>
      <p:pic>
        <p:nvPicPr>
          <p:cNvPr id="1026" name="Picture 2" descr="Image result for question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0336" y="1690688"/>
            <a:ext cx="8411327" cy="472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663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mn-lt"/>
              </a:rPr>
              <a:t>INTRODUCTION:</a:t>
            </a:r>
            <a:endParaRPr lang="en-US" b="1" u="sng" dirty="0">
              <a:latin typeface="+mn-lt"/>
            </a:endParaRPr>
          </a:p>
        </p:txBody>
      </p:sp>
      <p:sp>
        <p:nvSpPr>
          <p:cNvPr id="3" name="Content Placeholder 2"/>
          <p:cNvSpPr>
            <a:spLocks noGrp="1"/>
          </p:cNvSpPr>
          <p:nvPr>
            <p:ph idx="1"/>
          </p:nvPr>
        </p:nvSpPr>
        <p:spPr/>
        <p:txBody>
          <a:bodyPr>
            <a:normAutofit lnSpcReduction="10000"/>
          </a:bodyPr>
          <a:lstStyle/>
          <a:p>
            <a:pPr algn="just"/>
            <a:r>
              <a:rPr lang="en-IN" dirty="0"/>
              <a:t>Home security system is the most prominent feature for home automation. </a:t>
            </a:r>
            <a:r>
              <a:rPr lang="en-IN" dirty="0" smtClean="0"/>
              <a:t>Traditional </a:t>
            </a:r>
            <a:r>
              <a:rPr lang="en-IN" dirty="0"/>
              <a:t>techniques of alarm based security have gained much popularity in past decades. </a:t>
            </a:r>
            <a:endParaRPr lang="en-IN" dirty="0" smtClean="0"/>
          </a:p>
          <a:p>
            <a:pPr algn="just"/>
            <a:endParaRPr lang="en-IN" dirty="0" smtClean="0"/>
          </a:p>
          <a:p>
            <a:pPr algn="just"/>
            <a:r>
              <a:rPr lang="en-IN" dirty="0" smtClean="0"/>
              <a:t>Nowadays</a:t>
            </a:r>
            <a:r>
              <a:rPr lang="en-IN" dirty="0"/>
              <a:t>, embedded </a:t>
            </a:r>
            <a:r>
              <a:rPr lang="en-IN" dirty="0" smtClean="0"/>
              <a:t>system is </a:t>
            </a:r>
            <a:r>
              <a:rPr lang="en-IN" dirty="0"/>
              <a:t>designed to provide security due to tremendous improvement in microcontroller unit and widespread </a:t>
            </a:r>
            <a:r>
              <a:rPr lang="en-IN" dirty="0" smtClean="0"/>
              <a:t>applications </a:t>
            </a:r>
            <a:r>
              <a:rPr lang="en-IN" dirty="0"/>
              <a:t>of GSM technology. </a:t>
            </a:r>
            <a:endParaRPr lang="en-IN" dirty="0" smtClean="0"/>
          </a:p>
          <a:p>
            <a:pPr algn="just"/>
            <a:endParaRPr lang="en-IN" dirty="0" smtClean="0"/>
          </a:p>
          <a:p>
            <a:pPr algn="just"/>
            <a:r>
              <a:rPr lang="en-IN" dirty="0" smtClean="0"/>
              <a:t>Consequently</a:t>
            </a:r>
            <a:r>
              <a:rPr lang="en-IN" dirty="0"/>
              <a:t>, the proposed system provides </a:t>
            </a:r>
            <a:r>
              <a:rPr lang="en-IN" dirty="0" smtClean="0"/>
              <a:t>reliable </a:t>
            </a:r>
            <a:r>
              <a:rPr lang="en-IN" dirty="0"/>
              <a:t>security </a:t>
            </a:r>
            <a:r>
              <a:rPr lang="en-IN" dirty="0" smtClean="0"/>
              <a:t>within </a:t>
            </a:r>
            <a:r>
              <a:rPr lang="en-IN" dirty="0"/>
              <a:t>reasonable cost and also removes the circuit complexity</a:t>
            </a:r>
            <a:r>
              <a:rPr lang="en-IN" dirty="0" smtClean="0"/>
              <a:t>.</a:t>
            </a:r>
            <a:endParaRPr lang="en-IN" dirty="0"/>
          </a:p>
          <a:p>
            <a:pPr algn="just">
              <a:buFont typeface="Wingdings" panose="05000000000000000000" pitchFamily="2" charset="2"/>
              <a:buChar char="Ø"/>
            </a:pPr>
            <a:endParaRPr lang="en-IN" dirty="0"/>
          </a:p>
          <a:p>
            <a:pPr algn="just"/>
            <a:endParaRPr lang="en-US" dirty="0"/>
          </a:p>
        </p:txBody>
      </p:sp>
    </p:spTree>
    <p:extLst>
      <p:ext uri="{BB962C8B-B14F-4D97-AF65-F5344CB8AC3E}">
        <p14:creationId xmlns:p14="http://schemas.microsoft.com/office/powerpoint/2010/main" val="40614690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mn-lt"/>
              </a:rPr>
              <a:t>LITERATURE SURVEY:</a:t>
            </a:r>
            <a:endParaRPr lang="en-US" b="1" u="sng" dirty="0">
              <a:latin typeface="+mn-lt"/>
            </a:endParaRPr>
          </a:p>
        </p:txBody>
      </p:sp>
      <p:sp>
        <p:nvSpPr>
          <p:cNvPr id="3" name="Content Placeholder 2"/>
          <p:cNvSpPr>
            <a:spLocks noGrp="1"/>
          </p:cNvSpPr>
          <p:nvPr>
            <p:ph idx="1"/>
          </p:nvPr>
        </p:nvSpPr>
        <p:spPr>
          <a:xfrm>
            <a:off x="838200" y="1494698"/>
            <a:ext cx="10515600" cy="5072357"/>
          </a:xfrm>
        </p:spPr>
        <p:txBody>
          <a:bodyPr>
            <a:normAutofit lnSpcReduction="10000"/>
          </a:bodyPr>
          <a:lstStyle/>
          <a:p>
            <a:pPr marL="0" indent="0" algn="just">
              <a:buNone/>
            </a:pPr>
            <a:r>
              <a:rPr lang="en-US" b="1" dirty="0" smtClean="0"/>
              <a:t>Design </a:t>
            </a:r>
            <a:r>
              <a:rPr lang="en-US" b="1" dirty="0"/>
              <a:t>and Implementation of Security Systems for Smart Home based on GSM </a:t>
            </a:r>
            <a:r>
              <a:rPr lang="en-US" b="1" dirty="0" smtClean="0"/>
              <a:t>technology</a:t>
            </a:r>
            <a:r>
              <a:rPr lang="en-US" dirty="0"/>
              <a:t> </a:t>
            </a:r>
            <a:r>
              <a:rPr lang="en-US" b="1" dirty="0"/>
              <a:t>-</a:t>
            </a:r>
            <a:r>
              <a:rPr lang="en-US" dirty="0" smtClean="0"/>
              <a:t> </a:t>
            </a:r>
            <a:r>
              <a:rPr lang="en-US" b="1" dirty="0" err="1" smtClean="0"/>
              <a:t>Jayashri</a:t>
            </a:r>
            <a:r>
              <a:rPr lang="en-US" b="1" dirty="0" smtClean="0"/>
              <a:t> </a:t>
            </a:r>
            <a:r>
              <a:rPr lang="en-US" b="1" dirty="0" err="1" smtClean="0"/>
              <a:t>Bangali</a:t>
            </a:r>
            <a:r>
              <a:rPr lang="en-US" b="1" dirty="0" smtClean="0"/>
              <a:t> and </a:t>
            </a:r>
            <a:r>
              <a:rPr lang="en-US" b="1" dirty="0" err="1" smtClean="0"/>
              <a:t>Arvind</a:t>
            </a:r>
            <a:r>
              <a:rPr lang="en-US" b="1" dirty="0" smtClean="0"/>
              <a:t> </a:t>
            </a:r>
            <a:r>
              <a:rPr lang="en-US" b="1" dirty="0" err="1" smtClean="0"/>
              <a:t>Shaligram</a:t>
            </a:r>
            <a:r>
              <a:rPr lang="en-US" b="1" dirty="0" smtClean="0"/>
              <a:t> in </a:t>
            </a:r>
            <a:r>
              <a:rPr lang="en-US" b="1" dirty="0"/>
              <a:t>International Journal of Smart </a:t>
            </a:r>
            <a:r>
              <a:rPr lang="en-US" b="1" dirty="0" smtClean="0"/>
              <a:t>Home.</a:t>
            </a:r>
            <a:endParaRPr lang="en-US" b="1" dirty="0"/>
          </a:p>
          <a:p>
            <a:pPr marL="0" indent="0">
              <a:buNone/>
            </a:pPr>
            <a:r>
              <a:rPr lang="en-US" dirty="0" smtClean="0"/>
              <a:t> </a:t>
            </a:r>
          </a:p>
          <a:p>
            <a:pPr algn="just"/>
            <a:r>
              <a:rPr lang="en-US" dirty="0" smtClean="0"/>
              <a:t> </a:t>
            </a:r>
            <a:r>
              <a:rPr lang="en-US" dirty="0"/>
              <a:t>Home security is becoming necessary nowadays as the possibilities of intrusion are increasing day by day. </a:t>
            </a:r>
            <a:r>
              <a:rPr lang="en-US" dirty="0" smtClean="0"/>
              <a:t> </a:t>
            </a:r>
            <a:endParaRPr lang="en-US" dirty="0"/>
          </a:p>
          <a:p>
            <a:pPr algn="just"/>
            <a:r>
              <a:rPr lang="en-US" dirty="0" smtClean="0"/>
              <a:t>A </a:t>
            </a:r>
            <a:r>
              <a:rPr lang="en-US" dirty="0"/>
              <a:t>traditional home security system gives the signals in terms of alarm. However, the GSM (Global System for Mobile communications) based security systems provides enhanced </a:t>
            </a:r>
            <a:r>
              <a:rPr lang="en-US" dirty="0" smtClean="0"/>
              <a:t>security.</a:t>
            </a:r>
            <a:r>
              <a:rPr lang="en-US" i="1" dirty="0" smtClean="0"/>
              <a:t> </a:t>
            </a:r>
            <a:endParaRPr lang="en-US" dirty="0"/>
          </a:p>
          <a:p>
            <a:pPr algn="just"/>
            <a:r>
              <a:rPr lang="en-US" dirty="0"/>
              <a:t> This paper </a:t>
            </a:r>
            <a:r>
              <a:rPr lang="en-US" dirty="0" smtClean="0"/>
              <a:t>suggests </a:t>
            </a:r>
            <a:r>
              <a:rPr lang="en-US" dirty="0"/>
              <a:t>two methods for home security system. The first system uses web </a:t>
            </a:r>
            <a:r>
              <a:rPr lang="en-US" dirty="0" smtClean="0"/>
              <a:t>camera. The </a:t>
            </a:r>
            <a:r>
              <a:rPr lang="en-US" dirty="0"/>
              <a:t>second method sends SMS which uses GSM-GPS Module (sim548c) and Atmega644p microcontroller, sensors, relays and buzzers.</a:t>
            </a:r>
            <a:r>
              <a:rPr lang="en-US" i="1" dirty="0"/>
              <a:t> </a:t>
            </a:r>
            <a:r>
              <a:rPr lang="en-US" i="1" dirty="0" smtClean="0"/>
              <a:t> </a:t>
            </a:r>
          </a:p>
          <a:p>
            <a:pPr algn="just"/>
            <a:endParaRPr lang="en-US" dirty="0"/>
          </a:p>
          <a:p>
            <a:pPr algn="just"/>
            <a:endParaRPr lang="en-US" sz="2400" dirty="0"/>
          </a:p>
        </p:txBody>
      </p:sp>
    </p:spTree>
    <p:extLst>
      <p:ext uri="{BB962C8B-B14F-4D97-AF65-F5344CB8AC3E}">
        <p14:creationId xmlns:p14="http://schemas.microsoft.com/office/powerpoint/2010/main" val="7313012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6325" y="112575"/>
            <a:ext cx="10515600" cy="6608859"/>
          </a:xfrm>
        </p:spPr>
        <p:txBody>
          <a:bodyPr>
            <a:noAutofit/>
          </a:bodyPr>
          <a:lstStyle/>
          <a:p>
            <a:pPr marL="0" indent="0">
              <a:buNone/>
            </a:pPr>
            <a:r>
              <a:rPr lang="en-US" b="1" dirty="0" err="1" smtClean="0"/>
              <a:t>Jayashri</a:t>
            </a:r>
            <a:r>
              <a:rPr lang="en-US" b="1" dirty="0" smtClean="0"/>
              <a:t> </a:t>
            </a:r>
            <a:r>
              <a:rPr lang="en-US" b="1" dirty="0" err="1"/>
              <a:t>Bangali</a:t>
            </a:r>
            <a:r>
              <a:rPr lang="en-US" b="1" dirty="0"/>
              <a:t> and </a:t>
            </a:r>
            <a:r>
              <a:rPr lang="en-US" b="1" dirty="0" err="1"/>
              <a:t>Arvind</a:t>
            </a:r>
            <a:r>
              <a:rPr lang="en-US" b="1" dirty="0"/>
              <a:t> </a:t>
            </a:r>
            <a:r>
              <a:rPr lang="en-US" b="1" dirty="0" err="1"/>
              <a:t>Shaligram</a:t>
            </a:r>
            <a:r>
              <a:rPr lang="en-US" b="1" dirty="0"/>
              <a:t> (2013), ‘Design and Implementation of Security Systems for Smart Home based on GSM technology’</a:t>
            </a:r>
            <a:endParaRPr lang="en-US" dirty="0"/>
          </a:p>
          <a:p>
            <a:endParaRPr lang="en-US" dirty="0" smtClean="0"/>
          </a:p>
          <a:p>
            <a:r>
              <a:rPr lang="en-US" dirty="0"/>
              <a:t>Smart Home can be also known as Automated Home or intelligent home, which indicates the automation of daily tasks with electrical appliances used in </a:t>
            </a:r>
            <a:r>
              <a:rPr lang="en-US" dirty="0" smtClean="0"/>
              <a:t>homes.</a:t>
            </a:r>
          </a:p>
          <a:p>
            <a:r>
              <a:rPr lang="en-US" dirty="0"/>
              <a:t>The new and emerging concept of smart homes offers a comfortable, convenient, and safe environment for occupants</a:t>
            </a:r>
            <a:r>
              <a:rPr lang="en-US" dirty="0" smtClean="0"/>
              <a:t>.</a:t>
            </a:r>
          </a:p>
          <a:p>
            <a:r>
              <a:rPr lang="en-US" dirty="0"/>
              <a:t>However, a smart home security system offers many more benefits. This paper mainly </a:t>
            </a:r>
            <a:r>
              <a:rPr lang="en-US" dirty="0" smtClean="0"/>
              <a:t>focuses </a:t>
            </a:r>
            <a:r>
              <a:rPr lang="en-US" dirty="0"/>
              <a:t>on the security of a home when the user is away from the place</a:t>
            </a:r>
            <a:r>
              <a:rPr lang="en-US" dirty="0" smtClean="0"/>
              <a:t>.</a:t>
            </a:r>
          </a:p>
          <a:p>
            <a:r>
              <a:rPr lang="en-US" dirty="0"/>
              <a:t>The first security system uses a web camera, installed in house premises, which is operated by software installed on the PC and it uses Internet for communication.</a:t>
            </a:r>
            <a:endParaRPr lang="en-US" dirty="0" smtClean="0"/>
          </a:p>
        </p:txBody>
      </p:sp>
    </p:spTree>
    <p:extLst>
      <p:ext uri="{BB962C8B-B14F-4D97-AF65-F5344CB8AC3E}">
        <p14:creationId xmlns:p14="http://schemas.microsoft.com/office/powerpoint/2010/main" val="415685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mn-lt"/>
              </a:rPr>
              <a:t>EXISTING SYSTEM ISSUES:</a:t>
            </a:r>
            <a:endParaRPr lang="en-US" b="1" u="sng" dirty="0">
              <a:latin typeface="+mn-lt"/>
            </a:endParaRPr>
          </a:p>
        </p:txBody>
      </p:sp>
      <p:sp>
        <p:nvSpPr>
          <p:cNvPr id="3" name="Content Placeholder 2"/>
          <p:cNvSpPr>
            <a:spLocks noGrp="1"/>
          </p:cNvSpPr>
          <p:nvPr>
            <p:ph idx="1"/>
          </p:nvPr>
        </p:nvSpPr>
        <p:spPr/>
        <p:txBody>
          <a:bodyPr>
            <a:normAutofit lnSpcReduction="10000"/>
          </a:bodyPr>
          <a:lstStyle/>
          <a:p>
            <a:pPr algn="just"/>
            <a:r>
              <a:rPr lang="en-US" dirty="0" smtClean="0"/>
              <a:t>Most of the existing systems are not user friendly and are expensive too.</a:t>
            </a:r>
          </a:p>
          <a:p>
            <a:pPr algn="just"/>
            <a:endParaRPr lang="en-US" dirty="0" smtClean="0"/>
          </a:p>
          <a:p>
            <a:pPr algn="just"/>
            <a:r>
              <a:rPr lang="en-US" dirty="0" smtClean="0"/>
              <a:t>False </a:t>
            </a:r>
            <a:r>
              <a:rPr lang="en-US" dirty="0"/>
              <a:t>alarms are an extremely common problem of home security cameras. It is annoying to constantly receive alarms just because trees move in the wind or birds fly past your </a:t>
            </a:r>
            <a:r>
              <a:rPr lang="en-US" dirty="0" smtClean="0"/>
              <a:t>window.</a:t>
            </a:r>
          </a:p>
          <a:p>
            <a:pPr algn="just"/>
            <a:endParaRPr lang="en-US" dirty="0" smtClean="0"/>
          </a:p>
          <a:p>
            <a:pPr algn="just"/>
            <a:r>
              <a:rPr lang="en-US" dirty="0" smtClean="0"/>
              <a:t>These security system needs proper </a:t>
            </a:r>
            <a:r>
              <a:rPr lang="en-US" dirty="0"/>
              <a:t>installation and maintenance is necessary to keep the system functioning properly. (</a:t>
            </a:r>
            <a:r>
              <a:rPr lang="en-US" dirty="0" smtClean="0"/>
              <a:t>it should be done with their respective service engineers).</a:t>
            </a:r>
          </a:p>
        </p:txBody>
      </p:sp>
    </p:spTree>
    <p:extLst>
      <p:ext uri="{BB962C8B-B14F-4D97-AF65-F5344CB8AC3E}">
        <p14:creationId xmlns:p14="http://schemas.microsoft.com/office/powerpoint/2010/main" val="1088451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mn-lt"/>
              </a:rPr>
              <a:t>PROPOSED SYSTEM:</a:t>
            </a:r>
            <a:endParaRPr lang="en-US" b="1" u="sng" dirty="0">
              <a:latin typeface="+mn-lt"/>
            </a:endParaRPr>
          </a:p>
        </p:txBody>
      </p:sp>
      <p:sp>
        <p:nvSpPr>
          <p:cNvPr id="3" name="Content Placeholder 2"/>
          <p:cNvSpPr>
            <a:spLocks noGrp="1"/>
          </p:cNvSpPr>
          <p:nvPr>
            <p:ph idx="1"/>
          </p:nvPr>
        </p:nvSpPr>
        <p:spPr/>
        <p:txBody>
          <a:bodyPr>
            <a:normAutofit lnSpcReduction="10000"/>
          </a:bodyPr>
          <a:lstStyle/>
          <a:p>
            <a:pPr algn="just"/>
            <a:r>
              <a:rPr lang="en-IN" dirty="0" smtClean="0"/>
              <a:t>It consists of three phases (MAGNETIC DOOR/WINDOW SENSOR, MOTION TRACKING, LPG SENSOR).  This enhance the security and also accuracy rate.</a:t>
            </a:r>
            <a:r>
              <a:rPr lang="en-US" dirty="0"/>
              <a:t> </a:t>
            </a:r>
            <a:r>
              <a:rPr lang="en-US" dirty="0" smtClean="0"/>
              <a:t>The alarm will be triggered only on the basis of appropriate constraints in its context.</a:t>
            </a:r>
          </a:p>
          <a:p>
            <a:pPr algn="just"/>
            <a:r>
              <a:rPr lang="en-US" dirty="0" smtClean="0"/>
              <a:t> Since it consists of magnetic sensors, accuracy is improved, whereas traditional IR sensors may trigger false alarms based on naive intrusions.</a:t>
            </a:r>
          </a:p>
          <a:p>
            <a:pPr algn="just"/>
            <a:r>
              <a:rPr lang="en-IN" dirty="0" smtClean="0"/>
              <a:t>The proposed system can be easily accessible via mobile application (with/without INTERNET), with the live streaming of Motion Tracking Camera facilities.</a:t>
            </a:r>
          </a:p>
          <a:p>
            <a:pPr algn="just"/>
            <a:r>
              <a:rPr lang="en-IN" dirty="0" smtClean="0"/>
              <a:t>The proposed system is also power efficient.</a:t>
            </a:r>
          </a:p>
        </p:txBody>
      </p:sp>
    </p:spTree>
    <p:extLst>
      <p:ext uri="{BB962C8B-B14F-4D97-AF65-F5344CB8AC3E}">
        <p14:creationId xmlns:p14="http://schemas.microsoft.com/office/powerpoint/2010/main" val="20406376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mn-lt"/>
              </a:rPr>
              <a:t>ARCHITECTURE DIAGRAM:</a:t>
            </a:r>
            <a:endParaRPr lang="en-US" b="1" u="sng" dirty="0">
              <a:latin typeface="+mn-lt"/>
            </a:endParaRPr>
          </a:p>
        </p:txBody>
      </p:sp>
      <p:pic>
        <p:nvPicPr>
          <p:cNvPr id="5" name="Picture 4" descr="C:\Users\proto\Desktop\system archetecture.png"/>
          <p:cNvPicPr/>
          <p:nvPr/>
        </p:nvPicPr>
        <p:blipFill>
          <a:blip r:embed="rId2">
            <a:biLevel thresh="75000"/>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042556" y="1282535"/>
            <a:ext cx="9098073" cy="5831317"/>
          </a:xfrm>
          <a:prstGeom prst="rect">
            <a:avLst/>
          </a:prstGeom>
          <a:noFill/>
          <a:ln>
            <a:noFill/>
          </a:ln>
        </p:spPr>
      </p:pic>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44007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15" y="234497"/>
            <a:ext cx="10515600" cy="1325563"/>
          </a:xfrm>
        </p:spPr>
        <p:txBody>
          <a:bodyPr/>
          <a:lstStyle/>
          <a:p>
            <a:r>
              <a:rPr lang="en-US" b="1" u="sng" dirty="0" smtClean="0">
                <a:latin typeface="+mn-lt"/>
              </a:rPr>
              <a:t>CIRCUIT DIAGRAM</a:t>
            </a:r>
            <a:endParaRPr lang="en-US" b="1" u="sng" dirty="0">
              <a:latin typeface="+mn-lt"/>
            </a:endParaRP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911928" y="1249749"/>
            <a:ext cx="9274628" cy="5608251"/>
          </a:xfrm>
        </p:spPr>
      </p:pic>
    </p:spTree>
    <p:extLst>
      <p:ext uri="{BB962C8B-B14F-4D97-AF65-F5344CB8AC3E}">
        <p14:creationId xmlns:p14="http://schemas.microsoft.com/office/powerpoint/2010/main" val="21383748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2575</TotalTime>
  <Words>1173</Words>
  <Application>Microsoft Office PowerPoint</Application>
  <PresentationFormat>Widescreen</PresentationFormat>
  <Paragraphs>106</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Wingdings</vt:lpstr>
      <vt:lpstr>Office Theme</vt:lpstr>
      <vt:lpstr>Three Tier Home Security System Using GSM Technology</vt:lpstr>
      <vt:lpstr>ABSTRACT:</vt:lpstr>
      <vt:lpstr>INTRODUCTION:</vt:lpstr>
      <vt:lpstr>LITERATURE SURVEY:</vt:lpstr>
      <vt:lpstr>PowerPoint Presentation</vt:lpstr>
      <vt:lpstr>EXISTING SYSTEM ISSUES:</vt:lpstr>
      <vt:lpstr>PROPOSED SYSTEM:</vt:lpstr>
      <vt:lpstr>ARCHITECTURE DIAGRAM:</vt:lpstr>
      <vt:lpstr>CIRCUIT DIAGRAM</vt:lpstr>
      <vt:lpstr>PowerPoint Presentation</vt:lpstr>
      <vt:lpstr>PowerPoint Presentation</vt:lpstr>
      <vt:lpstr>PowerPoint Presentation</vt:lpstr>
      <vt:lpstr>PowerPoint Presentation</vt:lpstr>
      <vt:lpstr>OVERVIEW OF THE PROJECT</vt:lpstr>
      <vt:lpstr>SCREENSHOTS</vt:lpstr>
      <vt:lpstr>PowerPoint Presentation</vt:lpstr>
      <vt:lpstr>FUTURE ENHACEMENT</vt:lpstr>
      <vt:lpstr>SUMMARY:</vt:lpstr>
      <vt:lpstr>CONCLUSION:</vt:lpstr>
      <vt:lpstr>REFERENCES:</vt:lpstr>
      <vt:lpstr>Thank you!</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B-SECURE HOME SECURITY</dc:title>
  <dc:creator>Ashion7</dc:creator>
  <cp:lastModifiedBy>Admin</cp:lastModifiedBy>
  <cp:revision>76</cp:revision>
  <dcterms:created xsi:type="dcterms:W3CDTF">2017-01-31T18:11:36Z</dcterms:created>
  <dcterms:modified xsi:type="dcterms:W3CDTF">2017-04-09T15:15:31Z</dcterms:modified>
</cp:coreProperties>
</file>